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6" r:id="rId3"/>
    <p:sldId id="325" r:id="rId4"/>
    <p:sldId id="264" r:id="rId5"/>
    <p:sldId id="299" r:id="rId6"/>
    <p:sldId id="268" r:id="rId7"/>
    <p:sldId id="269" r:id="rId8"/>
    <p:sldId id="270" r:id="rId9"/>
    <p:sldId id="271" r:id="rId10"/>
    <p:sldId id="326" r:id="rId11"/>
    <p:sldId id="272" r:id="rId12"/>
    <p:sldId id="273" r:id="rId13"/>
    <p:sldId id="274" r:id="rId14"/>
    <p:sldId id="300" r:id="rId15"/>
    <p:sldId id="276" r:id="rId16"/>
    <p:sldId id="278" r:id="rId17"/>
    <p:sldId id="279" r:id="rId18"/>
    <p:sldId id="301" r:id="rId19"/>
    <p:sldId id="283" r:id="rId20"/>
    <p:sldId id="284" r:id="rId21"/>
    <p:sldId id="285" r:id="rId22"/>
    <p:sldId id="327" r:id="rId23"/>
    <p:sldId id="286" r:id="rId24"/>
    <p:sldId id="287" r:id="rId25"/>
    <p:sldId id="288" r:id="rId26"/>
    <p:sldId id="290" r:id="rId27"/>
    <p:sldId id="289" r:id="rId28"/>
    <p:sldId id="277" r:id="rId29"/>
    <p:sldId id="291" r:id="rId30"/>
    <p:sldId id="293" r:id="rId31"/>
    <p:sldId id="292" r:id="rId32"/>
    <p:sldId id="294" r:id="rId33"/>
    <p:sldId id="296" r:id="rId34"/>
    <p:sldId id="328" r:id="rId35"/>
    <p:sldId id="329" r:id="rId36"/>
    <p:sldId id="297" r:id="rId37"/>
    <p:sldId id="298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30" r:id="rId61"/>
    <p:sldId id="334" r:id="rId62"/>
    <p:sldId id="335" r:id="rId63"/>
    <p:sldId id="331" r:id="rId64"/>
    <p:sldId id="332" r:id="rId65"/>
    <p:sldId id="265" r:id="rId66"/>
    <p:sldId id="333" r:id="rId67"/>
    <p:sldId id="308" r:id="rId6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5252"/>
    <a:srgbClr val="CFCFCF"/>
    <a:srgbClr val="E2E2E2"/>
    <a:srgbClr val="5E7594"/>
    <a:srgbClr val="C9DBFF"/>
    <a:srgbClr val="6D9E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62" y="96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12/04/2022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anZ/pypetho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svg"/><Relationship Id="rId3" Type="http://schemas.openxmlformats.org/officeDocument/2006/relationships/hyperlink" Target="https://www.linkedin.com/in/sebastiaanzeeff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hyperlink" Target="https://twitter.com/SebastiaanZeeff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discord.com/invite/python" TargetMode="External"/><Relationship Id="rId9" Type="http://schemas.openxmlformats.org/officeDocument/2006/relationships/image" Target="../media/image7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89" y="4177611"/>
            <a:ext cx="2240861" cy="224086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4991100"/>
            <a:ext cx="10191750" cy="1290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  <a:p>
            <a:pPr algn="l"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DE &amp; </a:t>
            </a:r>
            <a:r>
              <a:rPr lang="en-GB" sz="3600" dirty="0" err="1"/>
              <a:t>PyData</a:t>
            </a:r>
            <a:r>
              <a:rPr lang="en-GB" sz="3600" dirty="0"/>
              <a:t> Berlin 2022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551826"/>
            <a:ext cx="1151999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 will only consider the new PEG parser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I'm using Python 3.9.9 as the base version</a:t>
            </a:r>
          </a:p>
        </p:txBody>
      </p:sp>
    </p:spTree>
    <p:extLst>
      <p:ext uri="{BB962C8B-B14F-4D97-AF65-F5344CB8AC3E}">
        <p14:creationId xmlns:p14="http://schemas.microsoft.com/office/powerpoint/2010/main" val="329157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3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3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12EB8-B269-4856-B94C-B67981FD336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62EAFBA-CD86-4464-9F5B-3130F76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22014" y="4243393"/>
            <a:ext cx="1454150" cy="14541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7E95E8-91ED-42F2-80F4-E766DDED6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6" y="4331785"/>
            <a:ext cx="4691421" cy="12773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4.375E-6 1.48148E-6 L 0.10442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0442 0.00324 L -4.79167E-6 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2899411"/>
            <a:ext cx="1152000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spc="-400" dirty="0">
                <a:solidFill>
                  <a:schemeClr val="bg1">
                    <a:lumMod val="95000"/>
                  </a:schemeClr>
                </a:solidFill>
              </a:rPr>
              <a:t>10 |&gt; double |&gt; triple |&gt; double |&gt; print</a:t>
            </a:r>
            <a:endParaRPr lang="en-NL" sz="4000" spc="-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by going through the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600" b="1" dirty="0"/>
              <a:t>Blatant omissions</a:t>
            </a:r>
          </a:p>
          <a:p>
            <a:pPr lvl="1"/>
            <a:r>
              <a:rPr lang="en-GB" sz="26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rgbClr val="FFFF00"/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754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93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4383551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Our new operator needs an "opcode" of its own!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00B0F0"/>
                </a:solidFill>
              </a:rPr>
              <a:t>def_op</a:t>
            </a:r>
            <a:r>
              <a:rPr lang="nl-NL" sz="2800" dirty="0">
                <a:solidFill>
                  <a:srgbClr val="00B0F0"/>
                </a:solidFill>
              </a:rPr>
              <a:t>('BINARY_PIPE_CALL',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</a:t>
            </a:r>
            <a:r>
              <a:rPr lang="fr-FR" sz="4400" b="1">
                <a:solidFill>
                  <a:srgbClr val="002060"/>
                </a:solidFill>
              </a:rPr>
              <a:t>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8AA3F-E85D-4D3F-86EE-CA6F2B05A177}"/>
              </a:ext>
            </a:extLst>
          </p:cNvPr>
          <p:cNvSpPr/>
          <p:nvPr/>
        </p:nvSpPr>
        <p:spPr>
          <a:xfrm>
            <a:off x="6581488" y="4753069"/>
            <a:ext cx="4990504" cy="1321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10 |&gt; double</a:t>
            </a:r>
            <a:endParaRPr lang="en-NL" sz="5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06796-E82B-43CA-9357-9764391968A8}"/>
              </a:ext>
            </a:extLst>
          </p:cNvPr>
          <p:cNvCxnSpPr>
            <a:cxnSpLocks/>
          </p:cNvCxnSpPr>
          <p:nvPr/>
        </p:nvCxnSpPr>
        <p:spPr>
          <a:xfrm flipV="1">
            <a:off x="7849354" y="2933323"/>
            <a:ext cx="2634559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195EB-6EA9-4624-ADDB-C962AB9FABFB}"/>
              </a:ext>
            </a:extLst>
          </p:cNvPr>
          <p:cNvCxnSpPr/>
          <p:nvPr/>
        </p:nvCxnSpPr>
        <p:spPr>
          <a:xfrm flipH="1" flipV="1">
            <a:off x="9230627" y="2933323"/>
            <a:ext cx="702645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24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7D260-EE42-45E3-BC62-BA5625A0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1B188E-ABAA-41CE-8492-5CA9A69E3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88" y="1643918"/>
            <a:ext cx="10769599" cy="34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6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3F2C7-CD21-416D-842A-A9B9C7B4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E64B3F-5988-43DF-A631-20E70825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04628"/>
            <a:ext cx="12192000" cy="32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6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C96B7-7BE9-4201-98DC-0BE722EC24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575289"/>
            <a:ext cx="11520000" cy="3108961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Pypethon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3.9.9 </a:t>
            </a:r>
          </a:p>
          <a:p>
            <a:pPr>
              <a:spcBef>
                <a:spcPts val="6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accent2"/>
                </a:solidFill>
              </a:rPr>
              <a:t>def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double(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): </a:t>
            </a:r>
          </a:p>
          <a:p>
            <a:r>
              <a:rPr lang="nl-NL" sz="2800" dirty="0">
                <a:solidFill>
                  <a:schemeClr val="accent6"/>
                </a:solidFill>
              </a:rPr>
              <a:t>...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nl-NL" sz="2800" dirty="0">
                <a:solidFill>
                  <a:schemeClr val="accent2"/>
                </a:solidFill>
              </a:rPr>
              <a:t>return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* 2</a:t>
            </a:r>
          </a:p>
          <a:p>
            <a:pPr>
              <a:spcBef>
                <a:spcPts val="12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1 |&gt; double |&gt; double |&gt; double |&gt; double</a:t>
            </a:r>
          </a:p>
          <a:p>
            <a:r>
              <a:rPr lang="en-GB" sz="2800" dirty="0"/>
              <a:t>8</a:t>
            </a:r>
            <a:endParaRPr lang="en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compile and run it!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5" y="452836"/>
            <a:ext cx="2640060" cy="2301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2787296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C135-2636-43B7-BFC8-3DD1B5F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&amp; Remarks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0DA9-9935-4C2F-BA7F-6960C1B5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42345"/>
            <a:ext cx="11520000" cy="5148263"/>
          </a:xfrm>
        </p:spPr>
        <p:txBody>
          <a:bodyPr/>
          <a:lstStyle/>
          <a:p>
            <a:pPr>
              <a:spcBef>
                <a:spcPts val="4200"/>
              </a:spcBef>
            </a:pPr>
            <a:r>
              <a:rPr lang="en-GB" sz="3600" dirty="0"/>
              <a:t>We've seen a lot of </a:t>
            </a:r>
            <a:r>
              <a:rPr lang="en-GB" sz="3600" dirty="0" err="1"/>
              <a:t>CPython</a:t>
            </a:r>
            <a:r>
              <a:rPr lang="en-GB" sz="3600" dirty="0"/>
              <a:t> Internals in a short time</a:t>
            </a:r>
          </a:p>
          <a:p>
            <a:pPr>
              <a:spcBef>
                <a:spcPts val="5400"/>
              </a:spcBef>
            </a:pPr>
            <a:r>
              <a:rPr lang="en-GB" sz="3600" dirty="0"/>
              <a:t>Source code &amp; slides are available online:</a:t>
            </a:r>
          </a:p>
          <a:p>
            <a:pPr lvl="1">
              <a:spcBef>
                <a:spcPts val="1200"/>
              </a:spcBef>
            </a:pPr>
            <a:r>
              <a:rPr lang="en-GB" sz="3600" b="1" dirty="0">
                <a:hlinkClick r:id="rId2"/>
              </a:rPr>
              <a:t>https://github.com/SebastiaanZ/pypethon</a:t>
            </a:r>
            <a:endParaRPr lang="en-GB" sz="3600" b="1" dirty="0"/>
          </a:p>
          <a:p>
            <a:pPr>
              <a:spcBef>
                <a:spcPts val="5400"/>
              </a:spcBef>
            </a:pPr>
            <a:r>
              <a:rPr lang="en-GB" sz="4000" dirty="0"/>
              <a:t>If you get weird errors, try "clean" before giving up:</a:t>
            </a:r>
          </a:p>
          <a:p>
            <a:pPr lvl="1">
              <a:spcBef>
                <a:spcPts val="2400"/>
              </a:spcBef>
            </a:pPr>
            <a:r>
              <a:rPr lang="en-GB" sz="3600" dirty="0"/>
              <a:t>Run</a:t>
            </a:r>
            <a:r>
              <a:rPr lang="en-GB" sz="3600" b="1" dirty="0"/>
              <a:t> make clean </a:t>
            </a:r>
            <a:r>
              <a:rPr lang="en-GB" sz="3600" dirty="0"/>
              <a:t>or </a:t>
            </a:r>
            <a:r>
              <a:rPr lang="en-GB" sz="3600" b="1" dirty="0" err="1"/>
              <a:t>PCBuild</a:t>
            </a:r>
            <a:r>
              <a:rPr lang="en-GB" sz="3600" b="1" dirty="0"/>
              <a:t>\build.bat -t </a:t>
            </a:r>
            <a:r>
              <a:rPr lang="en-GB" sz="3600" b="1" dirty="0" err="1"/>
              <a:t>CleanAll</a:t>
            </a:r>
            <a:endParaRPr lang="en-GB" sz="3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D278C-7EB7-4D33-B59E-95761EDA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783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25" y="232846"/>
            <a:ext cx="1521737" cy="15217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738" y="378863"/>
            <a:ext cx="11239500" cy="927789"/>
          </a:xfrm>
        </p:spPr>
        <p:txBody>
          <a:bodyPr/>
          <a:lstStyle/>
          <a:p>
            <a:pPr algn="l"/>
            <a:r>
              <a:rPr lang="en-GB" sz="4800" dirty="0"/>
              <a:t>Demystifying Python’s Internals</a:t>
            </a:r>
            <a:endParaRPr lang="en-NL" sz="48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1212397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Diving into </a:t>
            </a:r>
            <a:r>
              <a:rPr lang="en-GB" sz="3200" dirty="0" err="1"/>
              <a:t>CPython</a:t>
            </a:r>
            <a:r>
              <a:rPr lang="en-GB" sz="3200" dirty="0"/>
              <a:t> by implementing a pipe operator</a:t>
            </a:r>
            <a:endParaRPr lang="en-NL" sz="32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2215573"/>
            <a:ext cx="11315700" cy="71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000" b="1" dirty="0"/>
              <a:t>Sebastiaan Zeeff @ </a:t>
            </a:r>
            <a:r>
              <a:rPr lang="en-GB" sz="4000" dirty="0" err="1"/>
              <a:t>PyCon</a:t>
            </a:r>
            <a:r>
              <a:rPr lang="en-GB" sz="4000" dirty="0"/>
              <a:t> DE &amp; </a:t>
            </a:r>
            <a:r>
              <a:rPr lang="en-GB" sz="4000" dirty="0" err="1"/>
              <a:t>PyData</a:t>
            </a:r>
            <a:r>
              <a:rPr lang="en-GB" sz="4000" dirty="0"/>
              <a:t> Berlin 2022</a:t>
            </a:r>
            <a:endParaRPr lang="en-NL" sz="4000" dirty="0"/>
          </a:p>
          <a:p>
            <a:pPr algn="l"/>
            <a:endParaRPr lang="en-GB" sz="4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92D886-7C9F-4EEE-8FBA-10526B2708A9}"/>
              </a:ext>
            </a:extLst>
          </p:cNvPr>
          <p:cNvSpPr txBox="1">
            <a:spLocks/>
          </p:cNvSpPr>
          <p:nvPr/>
        </p:nvSpPr>
        <p:spPr>
          <a:xfrm>
            <a:off x="439738" y="3193650"/>
            <a:ext cx="11416262" cy="205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00"/>
              </a:spcBef>
            </a:pPr>
            <a:r>
              <a:rPr lang="en-GB" sz="2800" b="1" dirty="0"/>
              <a:t>Get in touch with me: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LinkedIn: </a:t>
            </a:r>
            <a:r>
              <a:rPr lang="en-GB" sz="2800" dirty="0">
                <a:hlinkClick r:id="rId3"/>
              </a:rPr>
              <a:t>https://www.linkedin.com/in/sebastiaanzeeff/</a:t>
            </a:r>
            <a:r>
              <a:rPr lang="en-GB" sz="2800" dirty="0"/>
              <a:t> 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Python Discord: </a:t>
            </a:r>
            <a:r>
              <a:rPr lang="en-GB" sz="2800" dirty="0">
                <a:hlinkClick r:id="rId4"/>
              </a:rPr>
              <a:t>https://discord.com/invite/python</a:t>
            </a:r>
            <a:r>
              <a:rPr lang="en-GB" sz="2800" dirty="0"/>
              <a:t>  (Sebastiaan#0008)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Twitter: </a:t>
            </a:r>
            <a:r>
              <a:rPr lang="en-GB" sz="2800" dirty="0">
                <a:hlinkClick r:id="rId5"/>
              </a:rPr>
              <a:t>https://twitter.com/SebastiaanZeeff</a:t>
            </a:r>
            <a:r>
              <a:rPr lang="en-GB" sz="2800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33843-2C3C-4540-89F2-98D896980986}"/>
              </a:ext>
            </a:extLst>
          </p:cNvPr>
          <p:cNvGrpSpPr/>
          <p:nvPr/>
        </p:nvGrpSpPr>
        <p:grpSpPr>
          <a:xfrm>
            <a:off x="749752" y="5654471"/>
            <a:ext cx="10692497" cy="770598"/>
            <a:chOff x="730494" y="5372458"/>
            <a:chExt cx="10692497" cy="770598"/>
          </a:xfrm>
        </p:grpSpPr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9BF6CB9-D418-48E9-B43D-A28A94AA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494" y="5444008"/>
              <a:ext cx="2247834" cy="699048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4E318D5-F188-49FA-95BF-CE57AE5E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8564" y="5372459"/>
              <a:ext cx="2247833" cy="75513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287797-5D99-45FB-AE7C-D5DE15B03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9529" y="5444008"/>
              <a:ext cx="2247834" cy="61203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012853-3874-47D9-9D85-F098304B68F5}"/>
                </a:ext>
              </a:extLst>
            </p:cNvPr>
            <p:cNvGrpSpPr/>
            <p:nvPr/>
          </p:nvGrpSpPr>
          <p:grpSpPr>
            <a:xfrm>
              <a:off x="9157598" y="5372458"/>
              <a:ext cx="2265393" cy="755131"/>
              <a:chOff x="6275202" y="1994137"/>
              <a:chExt cx="4716648" cy="1572216"/>
            </a:xfrm>
          </p:grpSpPr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79A802E4-BC5E-4AFB-A90D-E05721E31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202" y="1994137"/>
                <a:ext cx="4716648" cy="1572216"/>
              </a:xfrm>
              <a:prstGeom prst="rect">
                <a:avLst/>
              </a:prstGeom>
            </p:spPr>
          </p:pic>
          <p:pic>
            <p:nvPicPr>
              <p:cNvPr id="16" name="Picture 15" descr="Icon&#10;&#10;Description automatically generated with low confidence">
                <a:extLst>
                  <a:ext uri="{FF2B5EF4-FFF2-40B4-BE49-F238E27FC236}">
                    <a16:creationId xmlns:a16="http://schemas.microsoft.com/office/drawing/2014/main" id="{679A5F32-1C98-4DB4-A75F-5FA826DD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877" y="2293584"/>
                <a:ext cx="973323" cy="973323"/>
              </a:xfrm>
              <a:prstGeom prst="rect">
                <a:avLst/>
              </a:prstGeom>
            </p:spPr>
          </p:pic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51015960-C1E5-407F-B495-75DA9EE112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36710" y="2918285"/>
            <a:ext cx="2333002" cy="23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99 0.01181 L -0.0099 0.01181 L -0.07175 -0.00092 C -0.08125 -0.00278 -0.09089 -0.00324 -0.1004 -0.00509 C -0.11068 -0.00741 -0.12097 -0.01134 -0.13125 -0.01366 C -0.14662 -0.0169 -0.19909 -0.01782 -0.2004 -0.01782 C -0.21263 -0.02037 -0.20756 -0.01852 -0.21576 -0.02199 L 0.08541 0.46019 L 0.08541 0.4625 " pathEditMode="relative" ptsTypes="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Addendum: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I’ll keep the implementation simple: </a:t>
            </a:r>
            <a:r>
              <a:rPr lang="en-GB" sz="2800" b="1" dirty="0"/>
              <a:t>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4385</Words>
  <Application>Microsoft Office PowerPoint</Application>
  <PresentationFormat>Widescreen</PresentationFormat>
  <Paragraphs>620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 Presentation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From source code to execution</vt:lpstr>
      <vt:lpstr>Part I: From Source Code to Abstract Syntax Tree (AST)</vt:lpstr>
      <vt:lpstr>Tokenization: from raw text to a stream of tokens</vt:lpstr>
      <vt:lpstr>Tokenization: Add a token for the operator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compile and run it!</vt:lpstr>
      <vt:lpstr>Recap &amp; Remarks</vt:lpstr>
      <vt:lpstr>Before we go...</vt:lpstr>
      <vt:lpstr>Demystifying Python’s Internals</vt:lpstr>
      <vt:lpstr>Addendum: What about existing .pyc files?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9</cp:revision>
  <dcterms:created xsi:type="dcterms:W3CDTF">2022-04-10T13:29:02Z</dcterms:created>
  <dcterms:modified xsi:type="dcterms:W3CDTF">2022-04-11T22:37:03Z</dcterms:modified>
</cp:coreProperties>
</file>